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34"/>
  </p:notesMasterIdLst>
  <p:sldIdLst>
    <p:sldId id="256" r:id="rId3"/>
    <p:sldId id="258" r:id="rId4"/>
    <p:sldId id="312" r:id="rId5"/>
    <p:sldId id="325" r:id="rId6"/>
    <p:sldId id="326" r:id="rId7"/>
    <p:sldId id="322" r:id="rId8"/>
    <p:sldId id="323" r:id="rId9"/>
    <p:sldId id="324" r:id="rId10"/>
    <p:sldId id="328" r:id="rId11"/>
    <p:sldId id="327" r:id="rId12"/>
    <p:sldId id="320" r:id="rId13"/>
    <p:sldId id="263" r:id="rId14"/>
    <p:sldId id="260" r:id="rId15"/>
    <p:sldId id="267" r:id="rId16"/>
    <p:sldId id="330" r:id="rId17"/>
    <p:sldId id="321" r:id="rId18"/>
    <p:sldId id="269" r:id="rId19"/>
    <p:sldId id="304" r:id="rId20"/>
    <p:sldId id="308" r:id="rId21"/>
    <p:sldId id="276" r:id="rId22"/>
    <p:sldId id="280" r:id="rId23"/>
    <p:sldId id="279" r:id="rId24"/>
    <p:sldId id="281" r:id="rId25"/>
    <p:sldId id="329" r:id="rId26"/>
    <p:sldId id="294" r:id="rId27"/>
    <p:sldId id="318" r:id="rId28"/>
    <p:sldId id="284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593" autoAdjust="0"/>
  </p:normalViewPr>
  <p:slideViewPr>
    <p:cSldViewPr>
      <p:cViewPr varScale="1">
        <p:scale>
          <a:sx n="63" d="100"/>
          <a:sy n="63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DEBBE81-A5B0-4CE2-885F-4FC262658F72}" type="datetimeFigureOut">
              <a:rPr lang="ar-SA" smtClean="0"/>
              <a:pPr/>
              <a:t>04/06/1434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C5AEB48-597E-4D27-B979-3BF783EC8BB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8158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0" dirty="0" smtClean="0">
                <a:solidFill>
                  <a:schemeClr val="bg1"/>
                </a:solidFill>
              </a:rPr>
              <a:t>This may result from true </a:t>
            </a:r>
            <a:r>
              <a:rPr lang="en-US" b="0" dirty="0" err="1" smtClean="0">
                <a:solidFill>
                  <a:schemeClr val="bg1"/>
                </a:solidFill>
              </a:rPr>
              <a:t>hypoperfusion</a:t>
            </a:r>
            <a:r>
              <a:rPr lang="en-US" b="0" dirty="0" smtClean="0">
                <a:solidFill>
                  <a:schemeClr val="bg1"/>
                </a:solidFill>
              </a:rPr>
              <a:t> due to bleeding, gastrointestinal, urinary, or </a:t>
            </a:r>
            <a:r>
              <a:rPr lang="en-US" b="0" dirty="0" err="1" smtClean="0">
                <a:solidFill>
                  <a:schemeClr val="bg1"/>
                </a:solidFill>
              </a:rPr>
              <a:t>cutaneous</a:t>
            </a:r>
            <a:r>
              <a:rPr lang="en-US" b="0" dirty="0" smtClean="0">
                <a:solidFill>
                  <a:schemeClr val="bg1"/>
                </a:solidFill>
              </a:rPr>
              <a:t> losses, or to effective volume depletion in heart failure, shock, or cirrhosis.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AEB48-597E-4D27-B979-3BF783EC8BB8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E4D0D8A-1932-4883-8F3E-D16B1193F4B6}" type="slidenum">
              <a:rPr lang="ar-SA" sz="1200">
                <a:solidFill>
                  <a:prstClr val="black"/>
                </a:solidFill>
              </a:rPr>
              <a:pPr eaLnBrk="1" hangingPunct="1"/>
              <a:t>10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>
              <a:spcBef>
                <a:spcPct val="0"/>
              </a:spcBef>
            </a:pPr>
            <a:r>
              <a:rPr lang="en-US" b="1" dirty="0" smtClean="0">
                <a:cs typeface="Arial" pitchFamily="34" charset="0"/>
              </a:rPr>
              <a:t>Nephrolithiasis:</a:t>
            </a:r>
            <a:r>
              <a:rPr lang="en-US" dirty="0" smtClean="0">
                <a:cs typeface="Arial" pitchFamily="34" charset="0"/>
              </a:rPr>
              <a:t> The process of forming a kidney stone, a stone in the kidney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There are variety of investigations</a:t>
            </a:r>
            <a:r>
              <a:rPr lang="en-US" baseline="0" dirty="0" smtClean="0"/>
              <a:t> done to assess different functions  of the </a:t>
            </a:r>
            <a:r>
              <a:rPr lang="en-US" baseline="0" smtClean="0"/>
              <a:t>kideneys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AEB48-597E-4D27-B979-3BF783EC8BB8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en-US" u="sng" dirty="0" smtClean="0">
                <a:solidFill>
                  <a:srgbClr val="000000"/>
                </a:solidFill>
                <a:cs typeface="Arial" pitchFamily="34" charset="0"/>
              </a:rPr>
              <a:t>Filtration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: the forcing of fluids and dissolved substances through a membrane by pressure occurs in the renal corpuscle of the kidneys across the endothelial capsular membrane (Bowman's) capsule.</a:t>
            </a:r>
          </a:p>
          <a:p>
            <a:pPr algn="l" rtl="0" eaLnBrk="1" hangingPunct="1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- The resulting fluid is called the 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filtrate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. </a:t>
            </a:r>
          </a:p>
          <a:p>
            <a:pPr algn="l" rtl="0" eaLnBrk="1" hangingPunct="1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- Filtration is a 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passive process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. </a:t>
            </a:r>
          </a:p>
          <a:p>
            <a:pPr algn="l" rtl="0" eaLnBrk="1" hangingPunct="1"/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As you know 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AEB48-597E-4D27-B979-3BF783EC8BB8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Purines are derived from catabolism of dietary nucleic acid (nucleated cells, like meat) and from degradation of endogenous nucleic acids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There are variety of investigations</a:t>
            </a:r>
            <a:r>
              <a:rPr lang="en-US" baseline="0" dirty="0" smtClean="0"/>
              <a:t> done to assess different functions  of the </a:t>
            </a:r>
            <a:r>
              <a:rPr lang="en-US" baseline="0" dirty="0" err="1" smtClean="0"/>
              <a:t>kideneys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AEB48-597E-4D27-B979-3BF783EC8BB8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AEB48-597E-4D27-B979-3BF783EC8BB8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46855-8143-49C1-9BAD-AEDEC11CE9C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E7A8A-14DD-42BF-A206-6D6DB7D60F8C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8DC35E-DD78-450C-8AE8-67B482E59A87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0BEC8-F1EA-488A-A78F-D614044A9319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33008-C350-4935-947B-F37A876F955F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9A53-EFB6-4979-92BE-DEBB6103C597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EAAC65-E440-4EBF-BC6D-96D0DCD68FC3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8D384-720A-4168-AE66-2E5CE79CA698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56D5A4-F3D9-4D3D-A258-81133CD2060A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1A4EF-B1D2-4F12-946D-4E98A0079B7A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9BFFD-A7FA-4A81-80A6-23D7EE968EAA}" type="slidenum">
              <a:rPr lang="ar-SA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5B50-1597-4733-91E0-343563CD3E54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9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362200"/>
            <a:ext cx="8062912" cy="9906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5400" b="1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Kidney Function Tests</a:t>
            </a:r>
            <a:endParaRPr lang="en-US" sz="5400" b="1" dirty="0">
              <a:ln w="12700">
                <a:noFill/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85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24863" cy="4495800"/>
          </a:xfrm>
          <a:noFill/>
        </p:spPr>
        <p:txBody>
          <a:bodyPr>
            <a:noAutofit/>
          </a:bodyPr>
          <a:lstStyle/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en-US" sz="900" b="1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Routine checkup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Older </a:t>
            </a: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age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Chronic renal diseases </a:t>
            </a:r>
            <a:endParaRPr lang="en-US" sz="2400" b="1" dirty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Decreased renal mass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Diabetes </a:t>
            </a: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m</a:t>
            </a: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ellitus </a:t>
            </a: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(DM)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Hypertension (HTN)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Autoimmune </a:t>
            </a: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disease (as SLE, etc)</a:t>
            </a:r>
            <a:endParaRPr lang="en-US" sz="2400" b="1" dirty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Systemic infections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Urinary tract infections (UTI)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Nephrolithiasis (renal stones)</a:t>
            </a:r>
            <a:endParaRPr lang="en-US" sz="2400" b="1" dirty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Obstruction to the lower urinary </a:t>
            </a: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tract (e.g. prostatic causes)</a:t>
            </a:r>
            <a:endParaRPr lang="en-US" sz="2400" b="1" dirty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Drug </a:t>
            </a:r>
            <a:r>
              <a:rPr lang="en-US" sz="24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toxicity</a:t>
            </a: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en-US" sz="2800" b="1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en-US" sz="2800" b="1" dirty="0">
              <a:solidFill>
                <a:srgbClr val="3333CC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076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Indications for assessing renal functions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1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of Kidney Functions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algn="l" rtl="0">
              <a:buNone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Assessment of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Glomerular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Functions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Assessment of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Tubular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Functions 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458200" cy="5105400"/>
          </a:xfrm>
        </p:spPr>
        <p:txBody>
          <a:bodyPr>
            <a:noAutofit/>
          </a:bodyPr>
          <a:lstStyle/>
          <a:p>
            <a:pPr marL="320040" indent="-320040" algn="l" rtl="0">
              <a:lnSpc>
                <a:spcPct val="90000"/>
              </a:lnSpc>
              <a:buNone/>
              <a:defRPr/>
            </a:pPr>
            <a:endParaRPr lang="en-GB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20040" indent="-320040" algn="l" rtl="0">
              <a:lnSpc>
                <a:spcPct val="90000"/>
              </a:lnSpc>
              <a:buNone/>
              <a:defRPr/>
            </a:pPr>
            <a:r>
              <a:rPr lang="en-GB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Assessment of glomerular filtration rate (GFR) is </a:t>
            </a:r>
          </a:p>
          <a:p>
            <a:pPr marL="320040" indent="-320040" algn="l" rtl="0">
              <a:lnSpc>
                <a:spcPct val="90000"/>
              </a:lnSpc>
              <a:buNone/>
              <a:defRPr/>
            </a:pPr>
            <a:r>
              <a:rPr lang="en-GB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used an index of glomerular functions</a:t>
            </a:r>
            <a:r>
              <a:rPr lang="en-GB" sz="28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None/>
              <a:defRPr/>
            </a:pPr>
            <a:endParaRPr lang="en-GB" sz="1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None/>
              <a:defRPr/>
            </a:pP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Measurement of GFR </a:t>
            </a: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None/>
              <a:defRPr/>
            </a:pPr>
            <a:endParaRPr lang="en-GB" sz="1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333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Times New Roman" pitchFamily="18" charset="0"/>
            </a:endParaRPr>
          </a:p>
          <a:p>
            <a:pPr marL="640080" lvl="1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Clearance Tests</a:t>
            </a:r>
          </a:p>
          <a:p>
            <a:pPr marL="640080" lvl="1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Blood Creatinine</a:t>
            </a:r>
          </a:p>
          <a:p>
            <a:pPr marL="640080" lvl="1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Blood Urea</a:t>
            </a:r>
          </a:p>
          <a:p>
            <a:pPr marL="640080" lvl="1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Blood Uric </a:t>
            </a: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A</a:t>
            </a: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cid </a:t>
            </a:r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640080" lvl="1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Blood </a:t>
            </a:r>
            <a:r>
              <a:rPr lang="el-G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β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2-microglobulin</a:t>
            </a:r>
            <a:endParaRPr lang="en-GB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/>
              <a:buChar char=""/>
              <a:defRPr/>
            </a:pPr>
            <a:endParaRPr lang="en-GB" sz="28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/>
              <a:buChar char=""/>
              <a:defRPr/>
            </a:pPr>
            <a:endParaRPr lang="en-GB" sz="28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2954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Biochemical Investigations </a:t>
            </a:r>
            <a:b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Glomerular Functions</a:t>
            </a:r>
            <a:endParaRPr lang="ar-E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5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62000"/>
            <a:ext cx="3124200" cy="31242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4616450" cy="99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eaLnBrk="1" fontAlgn="base" hangingPunct="1">
              <a:lnSpc>
                <a:spcPct val="115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Glomerular Filtration</a:t>
            </a:r>
          </a:p>
          <a:p>
            <a:pPr eaLnBrk="1" fontAlgn="base" hangingPunct="1">
              <a:lnSpc>
                <a:spcPct val="115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latin typeface="+mj-lt"/>
              </a:rPr>
              <a:t>Is The first step in the production of urine  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1905000"/>
            <a:ext cx="6705600" cy="334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4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Glomerular Filtration Rate (GFR)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The </a:t>
            </a:r>
            <a:r>
              <a:rPr lang="en-US" b="1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amount of filtrate </a:t>
            </a: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that flows out of all the renal 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corpuscles of both kidneys </a:t>
            </a:r>
            <a:r>
              <a:rPr lang="en-US" b="1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every minute 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In the normal adult, this rate is about 120 ml/minute 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i.e. about 180 liters / day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GFR provides a useful index of the number of functioning glomeruli </a:t>
            </a:r>
          </a:p>
          <a:p>
            <a:pPr fontAlgn="base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</a:pPr>
            <a:endParaRPr lang="en-US" dirty="0" smtClean="0">
              <a:solidFill>
                <a:srgbClr val="3333CC"/>
              </a:solidFill>
              <a:cs typeface="Times New Roman" pitchFamily="18" charset="0"/>
            </a:endParaRPr>
          </a:p>
          <a:p>
            <a:pPr fontAlgn="base">
              <a:lnSpc>
                <a:spcPct val="120000"/>
              </a:lnSpc>
              <a:spcBef>
                <a:spcPct val="40000"/>
              </a:spcBef>
              <a:spcAft>
                <a:spcPct val="0"/>
              </a:spcAft>
            </a:pPr>
            <a:endParaRPr lang="en-US" dirty="0" smtClean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4800600"/>
            <a:ext cx="8458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GFR can be estimated  </a:t>
            </a:r>
          </a:p>
          <a:p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by measuring the urinary excretion of a substance that is completely filtered from the blood by the glomeruli and it is </a:t>
            </a:r>
            <a:r>
              <a:rPr lang="en-US" b="1" i="1" u="sng" dirty="0" smtClean="0">
                <a:solidFill>
                  <a:srgbClr val="3333CC"/>
                </a:solidFill>
                <a:cs typeface="Times New Roman" pitchFamily="18" charset="0"/>
              </a:rPr>
              <a:t>not secreted</a:t>
            </a: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, </a:t>
            </a:r>
            <a:r>
              <a:rPr lang="en-US" b="1" i="1" u="sng" dirty="0" smtClean="0">
                <a:solidFill>
                  <a:srgbClr val="3333CC"/>
                </a:solidFill>
                <a:cs typeface="Times New Roman" pitchFamily="18" charset="0"/>
              </a:rPr>
              <a:t>not reabsorbed &amp; not metabolized  </a:t>
            </a: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by the renal tubules.  </a:t>
            </a:r>
          </a:p>
        </p:txBody>
      </p:sp>
    </p:spTree>
    <p:extLst>
      <p:ext uri="{BB962C8B-B14F-4D97-AF65-F5344CB8AC3E}">
        <p14:creationId xmlns:p14="http://schemas.microsoft.com/office/powerpoint/2010/main" val="4905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81000" y="1524000"/>
            <a:ext cx="8534400" cy="650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95250" indent="-190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552450" indent="-190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Clearance Tests:</a:t>
            </a: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Clearance is defined as the volume of plasma completely cleared from a</a:t>
            </a: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substance excreted in urine per minute</a:t>
            </a: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endParaRPr lang="en-US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Normal Range: </a:t>
            </a: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About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110-120 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ml/min 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age of 20-40 years </a:t>
            </a: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Falls slowly &amp; progressively to about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70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80 ml/min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ages over 80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years</a:t>
            </a: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More in males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en-US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              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3333CC"/>
                </a:solidFill>
                <a:latin typeface="+mj-lt"/>
              </a:rPr>
              <a:t>                   </a:t>
            </a:r>
          </a:p>
          <a:p>
            <a:pPr eaLnBrk="1" fontAlgn="base" hangingPunct="1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  <a:buFont typeface="Wingdings" pitchFamily="2" charset="2"/>
              <a:buChar char="q"/>
            </a:pPr>
            <a:endParaRPr lang="en-US" sz="4000" dirty="0" smtClean="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409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609600"/>
            <a:ext cx="838200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of glomerular Filtration Rate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93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1905000"/>
            <a:ext cx="8229600" cy="2133600"/>
          </a:xfrm>
        </p:spPr>
        <p:txBody>
          <a:bodyPr/>
          <a:lstStyle/>
          <a:p>
            <a:pPr algn="l" rtl="0" fontAlgn="base">
              <a:spcBef>
                <a:spcPct val="4000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U   X   V</a:t>
            </a:r>
          </a:p>
          <a:p>
            <a:pPr algn="l" rtl="0" fontAlgn="base">
              <a:spcBef>
                <a:spcPct val="4000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Clearance (ml/min)   =             </a:t>
            </a:r>
            <a:r>
              <a:rPr lang="en-US" sz="1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__________________________________</a:t>
            </a:r>
          </a:p>
          <a:p>
            <a:pPr algn="l" rtl="0" fontAlgn="base">
              <a:spcBef>
                <a:spcPct val="40000"/>
              </a:spcBef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P</a:t>
            </a:r>
            <a:endParaRPr lang="ar-EG" dirty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762000" y="4038600"/>
            <a:ext cx="7391400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U 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is the concentration of substance in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urine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(in </a:t>
            </a:r>
            <a:r>
              <a:rPr lang="en-US" dirty="0" smtClean="0">
                <a:solidFill>
                  <a:srgbClr val="3333CC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mol/L) 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V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is urine flow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rate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(in ml/min)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P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is the concentration of substance in </a:t>
            </a:r>
            <a:r>
              <a:rPr lang="en-US" dirty="0" err="1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blood</a:t>
            </a:r>
            <a:r>
              <a:rPr lang="en-US" dirty="0" err="1" smtClean="0">
                <a:solidFill>
                  <a:srgbClr val="3333CC"/>
                </a:solidFill>
                <a:cs typeface="Times New Roman" pitchFamily="18" charset="0"/>
              </a:rPr>
              <a:t>in</a:t>
            </a: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mol/L)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fontAlgn="base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09600"/>
            <a:ext cx="838200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of glomerular Filtration Rate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752600"/>
            <a:ext cx="8153400" cy="453047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Clearance Tests:</a:t>
            </a:r>
          </a:p>
          <a:p>
            <a:pPr marL="388938" indent="-388938" algn="just">
              <a:spcBef>
                <a:spcPct val="50000"/>
              </a:spcBef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Accurate measurement of GFR by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clearance tests </a:t>
            </a: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requires determination of the </a:t>
            </a:r>
          </a:p>
          <a:p>
            <a:pPr marL="388938" indent="-388938" algn="just">
              <a:spcBef>
                <a:spcPct val="50000"/>
              </a:spcBef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concentration in blood &amp; urine of a </a:t>
            </a:r>
            <a:r>
              <a:rPr lang="en-GB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substance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that is:</a:t>
            </a:r>
          </a:p>
          <a:p>
            <a:pPr marL="388938" indent="-388938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Freely</a:t>
            </a: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filtered at glomeruli</a:t>
            </a:r>
          </a:p>
          <a:p>
            <a:pPr marL="388938" indent="-388938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Neither</a:t>
            </a: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reabsorbed nor secreted by tubules.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Its concentration in plasma needs to remains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constant</a:t>
            </a: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throughout the period of   </a:t>
            </a:r>
          </a:p>
          <a:p>
            <a:pPr marL="388938" indent="-388938">
              <a:spcBef>
                <a:spcPct val="50000"/>
              </a:spcBef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       urine collection. </a:t>
            </a:r>
          </a:p>
          <a:p>
            <a:pPr marL="388938" indent="-388938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 Better if the substance is present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endogenously</a:t>
            </a:r>
          </a:p>
          <a:p>
            <a:pPr marL="388938" indent="-388938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solidFill>
                  <a:srgbClr val="3333CC"/>
                </a:solidFill>
                <a:cs typeface="Times New Roman" pitchFamily="18" charset="0"/>
              </a:rPr>
              <a:t> Easily measured. </a:t>
            </a:r>
          </a:p>
          <a:p>
            <a:pPr marL="388938" indent="-388938" algn="just">
              <a:spcBef>
                <a:spcPct val="50000"/>
              </a:spcBef>
            </a:pPr>
            <a:r>
              <a:rPr lang="en-GB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Creatinine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meets most of these criteria 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of glomerular Filtration Rate</a:t>
            </a:r>
            <a:endParaRPr lang="ar-EG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304800" y="1456521"/>
            <a:ext cx="8534400" cy="513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Creatinine Clearance Test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solidFill>
                <a:srgbClr val="3333CC"/>
              </a:solidFill>
              <a:latin typeface="+mj-lt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Why Creatinine is used for testing clearance?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sz="10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Creatinine is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endogenously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 produced  &amp; is proportional to muscle mass   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  1 to 2% of muscle creatine spontaneously converts to creatinine daily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  Creatinine production is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not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 affected by diet (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 exogenous factors)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Creatinine is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freely filtered 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at glomeruli at a constant rate. 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Creatinine is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not  significantly reabsorbed 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by renal tubules 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  However, 10% of urinary creatinine is secreted by renal tubules (not 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  significant)   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    Blood levels of creatinine are maintained within narrow limits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457200"/>
            <a:ext cx="822960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Measurement of glomerular Filtration Rate</a:t>
            </a:r>
            <a:endParaRPr kumimoji="0" lang="ar-EG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8792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447800"/>
            <a:ext cx="838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Inulin clearance test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3333CC"/>
                </a:solidFill>
                <a:cs typeface="Times New Roman" pitchFamily="18" charset="0"/>
              </a:rPr>
              <a:t>Measurement of inulin clearance requires the infusion of inulin into the blood and is </a:t>
            </a:r>
            <a:r>
              <a:rPr lang="en-US" sz="1600" b="1" u="sng" dirty="0" smtClean="0">
                <a:solidFill>
                  <a:srgbClr val="3333CC"/>
                </a:solidFill>
                <a:cs typeface="Times New Roman" pitchFamily="18" charset="0"/>
              </a:rPr>
              <a:t>not suitable for routine clinical use</a:t>
            </a:r>
          </a:p>
          <a:p>
            <a:pPr fontAlgn="base">
              <a:spcBef>
                <a:spcPct val="35000"/>
              </a:spcBef>
              <a:spcAft>
                <a:spcPct val="0"/>
              </a:spcAft>
            </a:pP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>
              <a:spcBef>
                <a:spcPct val="350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 of inulin clearance test over creatinine clearance test:</a:t>
            </a:r>
          </a:p>
          <a:p>
            <a:pPr fontAlgn="base">
              <a:lnSpc>
                <a:spcPct val="130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3333CC"/>
                </a:solidFill>
              </a:rPr>
              <a:t>Small quantity of creatinine is reabsorbed by the tubules and other quantities are actively secreted by the renal tubules </a:t>
            </a:r>
            <a:r>
              <a:rPr lang="en-US" sz="1600" dirty="0" smtClean="0">
                <a:solidFill>
                  <a:srgbClr val="3333CC"/>
                </a:solidFill>
                <a:sym typeface="Wingdings" pitchFamily="2" charset="2"/>
              </a:rPr>
              <a:t> </a:t>
            </a:r>
            <a:r>
              <a:rPr lang="en-US" sz="1600" dirty="0" smtClean="0">
                <a:solidFill>
                  <a:srgbClr val="3333CC"/>
                </a:solidFill>
              </a:rPr>
              <a:t>So creatinine clearance is approximately 7% greater than inulin clearance. </a:t>
            </a:r>
          </a:p>
          <a:p>
            <a:pPr fontAlgn="base">
              <a:lnSpc>
                <a:spcPct val="130000"/>
              </a:lnSpc>
              <a:spcBef>
                <a:spcPct val="35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The difference is not significant when GFR is normal but when the GFR is low (less 10 ml/min), tubular secretion makes the major contribution to creatinine excretion and the creatinine clearance significantly overestimates the GFR (gives values greater than  real ).</a:t>
            </a:r>
          </a:p>
          <a:p>
            <a:pPr fontAlgn="base">
              <a:lnSpc>
                <a:spcPct val="130000"/>
              </a:lnSpc>
              <a:spcBef>
                <a:spcPct val="35000"/>
              </a:spcBef>
              <a:spcAft>
                <a:spcPct val="0"/>
              </a:spcAft>
            </a:pPr>
            <a:endParaRPr lang="en-US" sz="16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609600"/>
            <a:ext cx="822960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Measurement of glomerular Filtration Rate</a:t>
            </a:r>
            <a:endParaRPr kumimoji="0" lang="ar-EG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905000"/>
            <a:ext cx="853440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Plasma creatinine correlates with GFR as does creatinine clearance in patients with </a:t>
            </a:r>
          </a:p>
          <a:p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renal disease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Measurements of plasma creatinine are as effective in detecting early renal disease as </a:t>
            </a:r>
          </a:p>
          <a:p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creatinine clearance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Plasma creatinine remains fairly </a:t>
            </a:r>
            <a:r>
              <a:rPr lang="en-US" b="1" u="sng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constant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throughout adult life while creatinine </a:t>
            </a:r>
          </a:p>
          <a:p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clearance decreases with aging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Plasma creatinine measurements enable the progress of renal disease to be followed </a:t>
            </a:r>
          </a:p>
          <a:p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with better </a:t>
            </a:r>
            <a:r>
              <a:rPr lang="en-US" b="1" u="sng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accuracy 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than creatinine clearance</a:t>
            </a:r>
          </a:p>
          <a:p>
            <a:endParaRPr lang="en-US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Creatinine Clearance is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recommended (rather than serum creatinine) in: </a:t>
            </a:r>
          </a:p>
          <a:p>
            <a:pPr marL="177800" indent="-177800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ln w="6350">
                  <a:noFill/>
                </a:ln>
                <a:solidFill>
                  <a:srgbClr val="3333CC"/>
                </a:solidFill>
              </a:rPr>
              <a:t>Patients with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</a:t>
            </a:r>
            <a:r>
              <a:rPr lang="en-GB" dirty="0" smtClean="0">
                <a:solidFill>
                  <a:srgbClr val="3333CC"/>
                </a:solidFill>
              </a:rPr>
              <a:t> (minor) renal disease</a:t>
            </a:r>
          </a:p>
          <a:p>
            <a:pPr marL="177800" indent="-177800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solidFill>
                  <a:srgbClr val="3333CC"/>
                </a:solidFill>
              </a:rPr>
              <a:t> Assessment of possible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 donors</a:t>
            </a:r>
          </a:p>
          <a:p>
            <a:pPr marL="177800" indent="-177800">
              <a:spcBef>
                <a:spcPct val="50000"/>
              </a:spcBef>
              <a:buFont typeface="Wingdings" pitchFamily="2" charset="2"/>
              <a:buChar char="§"/>
            </a:pPr>
            <a:r>
              <a:rPr lang="en-GB" dirty="0" smtClean="0">
                <a:solidFill>
                  <a:srgbClr val="3333CC"/>
                </a:solidFill>
              </a:rPr>
              <a:t> Detection of renal toxicity of some nephrotoxic </a:t>
            </a:r>
            <a:r>
              <a:rPr lang="en-GB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drugs</a:t>
            </a:r>
            <a:endParaRPr lang="en-US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381000"/>
            <a:ext cx="8153400" cy="121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 Creatinine Vs. Creatinine Clearance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7"/>
          <p:cNvSpPr>
            <a:spLocks noChangeArrowheads="1"/>
          </p:cNvSpPr>
          <p:nvPr/>
        </p:nvSpPr>
        <p:spPr bwMode="auto">
          <a:xfrm>
            <a:off x="381000" y="1828800"/>
            <a:ext cx="8458200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>
                <a:schemeClr val="bg1">
                  <a:lumMod val="95000"/>
                  <a:lumOff val="5000"/>
                </a:schemeClr>
              </a:buClr>
            </a:pPr>
            <a:r>
              <a:rPr lang="en-US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1-  Excretion of metabolic waste products &amp; foreign chemicals</a:t>
            </a: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>
                <a:schemeClr val="bg1">
                  <a:lumMod val="95000"/>
                  <a:lumOff val="5000"/>
                </a:schemeClr>
              </a:buClr>
            </a:pPr>
            <a:r>
              <a:rPr lang="en-US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2-  Regulation of </a:t>
            </a:r>
            <a:r>
              <a:rPr lang="fr-FR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water &amp; électrolyte balance</a:t>
            </a:r>
            <a:endParaRPr lang="en-US" sz="24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609600" indent="-609600" algn="just" fontAlgn="base">
              <a:spcBef>
                <a:spcPct val="20000"/>
              </a:spcBef>
              <a:spcAft>
                <a:spcPct val="0"/>
              </a:spcAft>
              <a:buClr>
                <a:schemeClr val="bg1">
                  <a:lumMod val="95000"/>
                  <a:lumOff val="5000"/>
                </a:schemeClr>
              </a:buClr>
            </a:pPr>
            <a:r>
              <a:rPr lang="en-US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3- Regulation of acid - base balance</a:t>
            </a:r>
          </a:p>
          <a:p>
            <a:pPr marL="609600" indent="-609600" algn="just" fontAlgn="base">
              <a:spcBef>
                <a:spcPct val="20000"/>
              </a:spcBef>
              <a:spcAft>
                <a:spcPct val="0"/>
              </a:spcAft>
              <a:buClr>
                <a:schemeClr val="bg1">
                  <a:lumMod val="95000"/>
                  <a:lumOff val="5000"/>
                </a:schemeClr>
              </a:buClr>
            </a:pPr>
            <a:r>
              <a:rPr lang="en-US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4-  Regulation of arterial blood pressure</a:t>
            </a:r>
          </a:p>
          <a:p>
            <a:pPr marL="609600" indent="-609600" algn="just" fontAlgn="base">
              <a:spcBef>
                <a:spcPct val="20000"/>
              </a:spcBef>
              <a:spcAft>
                <a:spcPct val="0"/>
              </a:spcAft>
              <a:buClr>
                <a:schemeClr val="bg1">
                  <a:lumMod val="95000"/>
                  <a:lumOff val="5000"/>
                </a:schemeClr>
              </a:buClr>
            </a:pPr>
            <a:r>
              <a:rPr lang="en-US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5-  Production of erythropoietin &amp; activation of vitamin D</a:t>
            </a:r>
          </a:p>
          <a:p>
            <a:pPr marL="609600" indent="-609600" algn="just" fontAlgn="base">
              <a:spcBef>
                <a:spcPct val="20000"/>
              </a:spcBef>
              <a:spcAft>
                <a:spcPct val="0"/>
              </a:spcAft>
              <a:buClr>
                <a:schemeClr val="bg1">
                  <a:lumMod val="95000"/>
                  <a:lumOff val="5000"/>
                </a:schemeClr>
              </a:buClr>
            </a:pPr>
            <a:r>
              <a:rPr lang="en-US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6-  Other metabolic functions (as gluconeogenesis, etc..)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609600"/>
            <a:ext cx="746760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Functions of the Kidney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4390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28600" y="1981200"/>
            <a:ext cx="8686800" cy="4650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4013" indent="-354013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Urea is the major nitrogen-containing metabolic product of protein  catabolism in humans.</a:t>
            </a:r>
          </a:p>
          <a:p>
            <a:pPr algn="justLow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Urea is filtered freely by the glomeruli </a:t>
            </a:r>
          </a:p>
          <a:p>
            <a:pPr algn="justLow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Plasma urea concentration is often used as an index of renal glomerular function</a:t>
            </a:r>
          </a:p>
          <a:p>
            <a:pPr eaLnBrk="1" hangingPunct="1"/>
            <a:endParaRPr lang="en-US" sz="1800" b="1" dirty="0" smtClean="0">
              <a:solidFill>
                <a:srgbClr val="3333CC"/>
              </a:solidFill>
              <a:latin typeface="+mj-lt"/>
              <a:cs typeface="Arial" pitchFamily="34" charset="0"/>
            </a:endParaRPr>
          </a:p>
          <a:p>
            <a:pPr eaLnBrk="1" hangingPunct="1"/>
            <a:r>
              <a:rPr lang="en-US" sz="1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Non renal factors can affect the urea level (normal adults is level 5-39 mg/dl) as: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33CC"/>
                </a:solidFill>
                <a:latin typeface="+mj-lt"/>
                <a:cs typeface="Arial" pitchFamily="34" charset="0"/>
              </a:rPr>
              <a:t>Mild dehydration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33CC"/>
                </a:solidFill>
                <a:latin typeface="+mj-lt"/>
                <a:cs typeface="Arial" pitchFamily="34" charset="0"/>
              </a:rPr>
              <a:t>High protein diet (exogenous production factor)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33CC"/>
                </a:solidFill>
                <a:latin typeface="+mj-lt"/>
                <a:cs typeface="Arial" pitchFamily="34" charset="0"/>
              </a:rPr>
              <a:t>Increased protein catabolism (as in Cushing`s disease, DM, starvation,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Arial" pitchFamily="34" charset="0"/>
              </a:rPr>
              <a:t>thyrotoxicosis) </a:t>
            </a:r>
            <a:endParaRPr lang="en-US" sz="1800" dirty="0" smtClean="0">
              <a:solidFill>
                <a:srgbClr val="3333CC"/>
              </a:solidFill>
              <a:latin typeface="+mj-lt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33CC"/>
                </a:solidFill>
                <a:latin typeface="+mj-lt"/>
                <a:cs typeface="Arial" pitchFamily="34" charset="0"/>
              </a:rPr>
              <a:t>Reabsorption of blood proteins after a GIT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Arial" pitchFamily="34" charset="0"/>
              </a:rPr>
              <a:t>hemorrhage</a:t>
            </a:r>
            <a:endParaRPr lang="en-US" sz="1800" dirty="0" smtClean="0">
              <a:solidFill>
                <a:srgbClr val="3333CC"/>
              </a:solidFill>
              <a:latin typeface="+mj-lt"/>
              <a:cs typeface="Arial" pitchFamily="34" charset="0"/>
            </a:endParaRPr>
          </a:p>
          <a:p>
            <a:pPr eaLnBrk="1" hangingPunct="1"/>
            <a:endParaRPr lang="en-US" sz="1800" dirty="0" smtClean="0">
              <a:solidFill>
                <a:srgbClr val="3333CC"/>
              </a:solidFill>
              <a:latin typeface="+mj-lt"/>
              <a:cs typeface="Arial" pitchFamily="34" charset="0"/>
            </a:endParaRPr>
          </a:p>
          <a:p>
            <a:pPr algn="justLow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Accordingly, measurement of plasma creatinine provides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more accurate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assessment than blood urea because there are many factors that affect urea level rather than renal causes</a:t>
            </a:r>
          </a:p>
          <a:p>
            <a:pPr algn="justLow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endParaRPr lang="en-US" sz="1800" dirty="0" smtClean="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381000"/>
            <a:ext cx="8153400" cy="121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 Urea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938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4800" y="1905000"/>
            <a:ext cx="8610600" cy="37364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>
              <a:spcBef>
                <a:spcPct val="4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handling of uric acid is complex and involves four sequential steps: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endParaRPr lang="en-US" sz="800" dirty="0" smtClean="0">
              <a:solidFill>
                <a:srgbClr val="3333CC"/>
              </a:solidFill>
            </a:endParaRPr>
          </a:p>
          <a:p>
            <a:pPr fontAlgn="base">
              <a:spcBef>
                <a:spcPct val="4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srgbClr val="3333CC"/>
                </a:solidFill>
              </a:rPr>
              <a:t>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Filtration</a:t>
            </a:r>
            <a:r>
              <a:rPr lang="en-US" dirty="0" smtClean="0">
                <a:solidFill>
                  <a:srgbClr val="3333CC"/>
                </a:solidFill>
              </a:rPr>
              <a:t> of virtually 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dirty="0" smtClean="0">
                <a:solidFill>
                  <a:srgbClr val="3333CC"/>
                </a:solidFill>
              </a:rPr>
              <a:t> the uric acid in capillary plasma entering the glomeruli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endParaRPr lang="en-US" sz="800" dirty="0" smtClean="0">
              <a:solidFill>
                <a:srgbClr val="3333CC"/>
              </a:solidFill>
            </a:endParaRPr>
          </a:p>
          <a:p>
            <a:pPr fontAlgn="base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Reabsorption</a:t>
            </a: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3333CC"/>
                </a:solidFill>
              </a:rPr>
              <a:t>in the proximal convoluted tubule of about 98 to 100% of filtered uric acid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endParaRPr lang="en-US" sz="800" dirty="0" smtClean="0">
              <a:solidFill>
                <a:srgbClr val="3333CC"/>
              </a:solidFill>
            </a:endParaRPr>
          </a:p>
          <a:p>
            <a:pPr fontAlgn="base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3333CC"/>
                </a:solidFill>
              </a:rPr>
              <a:t> 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Secretion</a:t>
            </a:r>
            <a:r>
              <a:rPr lang="en-US" dirty="0" smtClean="0">
                <a:solidFill>
                  <a:srgbClr val="3333CC"/>
                </a:solidFill>
              </a:rPr>
              <a:t> of uric acid into the lumen of the distal portion of the proximal tubule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endParaRPr lang="en-US" sz="800" dirty="0" smtClean="0">
              <a:solidFill>
                <a:srgbClr val="3333CC"/>
              </a:solidFill>
            </a:endParaRPr>
          </a:p>
          <a:p>
            <a:pPr fontAlgn="base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srgbClr val="3333CC"/>
                </a:solidFill>
              </a:rPr>
              <a:t> Further </a:t>
            </a:r>
            <a:r>
              <a:rPr lang="en-US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reabsorption</a:t>
            </a:r>
            <a:r>
              <a:rPr lang="en-US" dirty="0" smtClean="0">
                <a:solidFill>
                  <a:srgbClr val="3333CC"/>
                </a:solidFill>
              </a:rPr>
              <a:t> in the distal tubule.</a:t>
            </a:r>
          </a:p>
          <a:p>
            <a:pPr fontAlgn="base">
              <a:spcBef>
                <a:spcPct val="40000"/>
              </a:spcBef>
              <a:spcAft>
                <a:spcPct val="0"/>
              </a:spcAft>
            </a:pPr>
            <a:endParaRPr lang="en-US" b="1" dirty="0" smtClean="0">
              <a:solidFill>
                <a:srgbClr val="3333CC"/>
              </a:solidFill>
            </a:endParaRPr>
          </a:p>
          <a:p>
            <a:endParaRPr lang="ar-EG" dirty="0"/>
          </a:p>
        </p:txBody>
      </p:sp>
      <p:sp>
        <p:nvSpPr>
          <p:cNvPr id="10" name="Rectangle 9"/>
          <p:cNvSpPr/>
          <p:nvPr/>
        </p:nvSpPr>
        <p:spPr>
          <a:xfrm>
            <a:off x="457200" y="381000"/>
            <a:ext cx="8153400" cy="121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 Uric Acid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9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81000" y="1404199"/>
            <a:ext cx="8534400" cy="5281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6075" indent="-293688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In human, uric acid is the end product of the catabolism of the purine bases in in nucleic 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acids (mainly DNA &amp; RNA).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Approximately </a:t>
            </a: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75% of uric acid </a:t>
            </a: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excreted is lost in the </a:t>
            </a: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urine  </a:t>
            </a: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(remainder by GIT mainly)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Hyperuricemia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is defined by serum or plasma uric acid concentrations higher than 7.0 mg/dl in men or 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greater than 6.0 mg/dl in women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Causes of hyperuricemia: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1- Overproduction of uric acid: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Excessive intake of </a:t>
            </a:r>
            <a:r>
              <a:rPr lang="en-US" sz="18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diets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containing nucleic acids (esp. red meat).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Increased cellular </a:t>
            </a:r>
            <a:r>
              <a:rPr lang="en-US" sz="18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breakdown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(as in cancer, etc)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8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Genetic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causes (as in Von Gierke`s Disease)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2- Renal impairment (glomerular diseases)</a:t>
            </a:r>
          </a:p>
          <a:p>
            <a:pPr eaLnBrk="1" fontAlgn="base" hangingPunct="1">
              <a:spcBef>
                <a:spcPct val="40000"/>
              </a:spcBef>
              <a:spcAft>
                <a:spcPct val="0"/>
              </a:spcAft>
            </a:pPr>
            <a:endParaRPr lang="en-US" sz="8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eaLnBrk="1" fontAlgn="base" hangingPunct="1">
              <a:spcBef>
                <a:spcPct val="4000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 YOU HAVE TO EXCLUDE OTHER RENAL CAUSES FOR HYPERURICEMIA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228600"/>
            <a:ext cx="8153400" cy="121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 Uric Acid </a:t>
            </a:r>
            <a:r>
              <a:rPr lang="en-US" sz="2400" dirty="0" smtClean="0">
                <a:solidFill>
                  <a:srgbClr val="FF0000"/>
                </a:solidFill>
              </a:rPr>
              <a:t>cont.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4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52400" y="1828800"/>
            <a:ext cx="8991600" cy="460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975" indent="-53975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β2-microglobulin is: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1- A small protein 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2- Present on the surface of most cells and in low concentrations in the plasma.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3- Completely </a:t>
            </a:r>
            <a:r>
              <a:rPr lang="en-US" sz="18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filtered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by the glomeruli &amp; is </a:t>
            </a:r>
            <a:r>
              <a:rPr lang="en-US" sz="18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reabsorbed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&amp; catabolized by proximal tubular cells.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endParaRPr lang="en-US" sz="1800" dirty="0" smtClean="0">
              <a:solidFill>
                <a:srgbClr val="3333CC"/>
              </a:solidFill>
              <a:latin typeface="+mj-lt"/>
            </a:endParaRP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Results of measuring blood levels of β2-microglobulin: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1- Is a good index of </a:t>
            </a:r>
            <a:r>
              <a:rPr lang="en-US" sz="1800" b="1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GFR</a:t>
            </a:r>
            <a:r>
              <a:rPr lang="en-US" sz="1800" b="1" dirty="0" smtClean="0">
                <a:solidFill>
                  <a:srgbClr val="3333CC"/>
                </a:solidFill>
                <a:latin typeface="+mj-lt"/>
              </a:rPr>
              <a:t> i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n normal people (as it is </a:t>
            </a: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not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affected by diet or muscle mass)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2- Since it is normally reabsorbed and catabolized in the tubules, </a:t>
            </a:r>
            <a:r>
              <a:rPr lang="el-GR" sz="1800" dirty="0" smtClean="0">
                <a:solidFill>
                  <a:srgbClr val="3333CC"/>
                </a:solidFill>
                <a:latin typeface="+mn-lt"/>
              </a:rPr>
              <a:t>β</a:t>
            </a: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2-microglobulin blood level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    </a:t>
            </a:r>
            <a:r>
              <a:rPr lang="en-US" sz="1800" dirty="0" smtClean="0">
                <a:solidFill>
                  <a:srgbClr val="3333CC"/>
                </a:solidFill>
                <a:latin typeface="+mn-lt"/>
              </a:rPr>
              <a:t>provides a sensitive method of assessing </a:t>
            </a:r>
            <a:r>
              <a:rPr lang="en-US" sz="1800" b="1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tubular functions</a:t>
            </a:r>
            <a:r>
              <a:rPr lang="en-US" sz="1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en-US" sz="18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3- </a:t>
            </a:r>
            <a:r>
              <a:rPr lang="en-US" sz="18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BUT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: 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   It is increased in certain malignancies and inflammatory diseases. </a:t>
            </a: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381000" y="533400"/>
            <a:ext cx="8153400" cy="9014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3975" indent="-53975" algn="ctr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44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Plasma </a:t>
            </a:r>
            <a:r>
              <a:rPr lang="el-GR" sz="44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β</a:t>
            </a:r>
            <a:r>
              <a:rPr lang="en-US" sz="44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2-microglobulin</a:t>
            </a:r>
          </a:p>
        </p:txBody>
      </p:sp>
    </p:spTree>
    <p:extLst>
      <p:ext uri="{BB962C8B-B14F-4D97-AF65-F5344CB8AC3E}">
        <p14:creationId xmlns:p14="http://schemas.microsoft.com/office/powerpoint/2010/main" val="33057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458200" cy="4800600"/>
          </a:xfrm>
        </p:spPr>
        <p:txBody>
          <a:bodyPr>
            <a:noAutofit/>
          </a:bodyPr>
          <a:lstStyle/>
          <a:p>
            <a:pPr marL="320040" indent="-320040" algn="ctr" rtl="0" eaLnBrk="1" fontAlgn="auto" hangingPunct="1">
              <a:lnSpc>
                <a:spcPct val="90000"/>
              </a:lnSpc>
              <a:spcAft>
                <a:spcPts val="0"/>
              </a:spcAft>
              <a:buClrTx/>
              <a:buNone/>
              <a:defRPr/>
            </a:pPr>
            <a:endParaRPr lang="en-GB" sz="800" b="1" dirty="0" smtClean="0">
              <a:ln w="18415" cmpd="sng">
                <a:solidFill>
                  <a:srgbClr val="3333CC"/>
                </a:solidFill>
                <a:prstDash val="solid"/>
              </a:ln>
              <a:solidFill>
                <a:srgbClr val="3333CC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None/>
              <a:defRPr/>
            </a:pPr>
            <a:r>
              <a:rPr lang="en-GB" sz="2800" b="1" dirty="0" smtClean="0">
                <a:ln w="18415" cmpd="sng">
                  <a:solidFill>
                    <a:srgbClr val="3333CC"/>
                  </a:solidFill>
                  <a:prstDash val="solid"/>
                </a:ln>
                <a:solidFill>
                  <a:srgbClr val="3333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dirty="0" smtClean="0">
                <a:ln w="18415" cmpd="sng">
                  <a:solidFill>
                    <a:srgbClr val="3333CC"/>
                  </a:solidFill>
                  <a:prstDash val="solid"/>
                </a:ln>
                <a:solidFill>
                  <a:srgbClr val="3333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Renal tubular functions is assessed by:</a:t>
            </a:r>
          </a:p>
          <a:p>
            <a:pPr marL="320040" indent="-320040" algn="ctr" rtl="0" eaLnBrk="1" fontAlgn="auto" hangingPunct="1">
              <a:lnSpc>
                <a:spcPct val="90000"/>
              </a:lnSpc>
              <a:spcAft>
                <a:spcPts val="0"/>
              </a:spcAft>
              <a:buClrTx/>
              <a:buNone/>
              <a:defRPr/>
            </a:pPr>
            <a:endParaRPr lang="en-GB" sz="900" b="1" dirty="0" smtClean="0">
              <a:ln w="18415" cmpd="sng">
                <a:solidFill>
                  <a:srgbClr val="3333CC"/>
                </a:solidFill>
                <a:prstDash val="solid"/>
              </a:ln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Urine Osmolality Measurements</a:t>
            </a: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Urine pH</a:t>
            </a: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Urine Volume</a:t>
            </a: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Urine Specific Gravity</a:t>
            </a: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Urine Appearance &amp; Colour</a:t>
            </a:r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Urine Protein</a:t>
            </a: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Amount </a:t>
            </a:r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Urine Glucose Amount Measurement (Glucosuria) </a:t>
            </a:r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640080" lvl="1" indent="-274320" algn="l" rtl="0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Urine Amino Acids (Aminoaciduria)</a:t>
            </a:r>
          </a:p>
          <a:p>
            <a:pPr marL="640080" lvl="1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None/>
              <a:defRPr/>
            </a:pPr>
            <a:endParaRPr lang="en-GB" sz="32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/>
              <a:buChar char=""/>
              <a:defRPr/>
            </a:pPr>
            <a:endParaRPr lang="en-GB" sz="28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0040" indent="-320040" algn="l" rtl="0" eaLnBrk="1" fontAlgn="auto" hangingPunct="1">
              <a:lnSpc>
                <a:spcPct val="90000"/>
              </a:lnSpc>
              <a:spcAft>
                <a:spcPts val="0"/>
              </a:spcAft>
              <a:buClrTx/>
              <a:buFont typeface="Wingdings"/>
              <a:buChar char=""/>
              <a:defRPr/>
            </a:pPr>
            <a:endParaRPr lang="en-GB" sz="28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Biochemical Investigations </a:t>
            </a:r>
            <a:b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Tubular Functions</a:t>
            </a:r>
            <a:r>
              <a:rPr lang="en-GB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GB" sz="3200" dirty="0" smtClean="0">
                <a:solidFill>
                  <a:srgbClr val="FF0000"/>
                </a:solidFill>
                <a:cs typeface="Times New Roman" pitchFamily="18" charset="0"/>
              </a:rPr>
              <a:t>cont.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5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12954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marL="342900" indent="-342900" rtl="0"/>
            <a:r>
              <a:rPr lang="en-US" sz="36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Urine osmolality 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Times New Roman" pitchFamily="18" charset="0"/>
              </a:rPr>
            </a:br>
            <a:r>
              <a:rPr lang="en-US" sz="36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</a:br>
            <a:endParaRPr lang="en-US" sz="3600" dirty="0" smtClean="0">
              <a:solidFill>
                <a:srgbClr val="000000"/>
              </a:solidFill>
              <a:latin typeface="Franklin Gothic Book" pitchFamily="34" charset="0"/>
              <a:cs typeface="Arial" pitchFamily="34" charset="0"/>
            </a:endParaRP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800600"/>
          </a:xfrm>
        </p:spPr>
        <p:txBody>
          <a:bodyPr>
            <a:normAutofit fontScale="62500" lnSpcReduction="20000"/>
          </a:bodyPr>
          <a:lstStyle/>
          <a:p>
            <a:pPr lvl="1" algn="l" rtl="0">
              <a:lnSpc>
                <a:spcPct val="135000"/>
              </a:lnSpc>
              <a:buNone/>
            </a:pPr>
            <a:r>
              <a:rPr lang="en-US" sz="2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Osmolality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 weight of solutes/ weight of solvent </a:t>
            </a:r>
          </a:p>
          <a:p>
            <a:pPr lvl="1" algn="l" rtl="0">
              <a:lnSpc>
                <a:spcPct val="135000"/>
              </a:lnSpc>
              <a:buNone/>
            </a:pPr>
            <a:r>
              <a:rPr lang="en-US" sz="2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Urine osmolality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  <a:r>
              <a:rPr lang="en-US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Concentration of all solutes  (weight of all solutes / weight of urine)</a:t>
            </a:r>
          </a:p>
          <a:p>
            <a:pPr lvl="1" algn="l" rtl="0">
              <a:lnSpc>
                <a:spcPct val="135000"/>
              </a:lnSpc>
              <a:buFont typeface="Comic Sans MS" pitchFamily="66" charset="0"/>
              <a:buChar char="–"/>
            </a:pPr>
            <a:r>
              <a:rPr lang="en-US" sz="29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900" dirty="0" smtClean="0">
                <a:solidFill>
                  <a:srgbClr val="3333CC"/>
                </a:solidFill>
                <a:latin typeface="+mj-lt"/>
              </a:rPr>
              <a:t>Is a correct measure of the concentrating power of the kidney i.e. ability of the kidney to reabsorb water</a:t>
            </a:r>
          </a:p>
          <a:p>
            <a:pPr lvl="1" algn="l" rtl="0">
              <a:lnSpc>
                <a:spcPct val="135000"/>
              </a:lnSpc>
              <a:buFont typeface="Comic Sans MS" pitchFamily="66" charset="0"/>
              <a:buChar char="–"/>
            </a:pPr>
            <a:r>
              <a:rPr lang="en-US" sz="2900" dirty="0" smtClean="0">
                <a:solidFill>
                  <a:srgbClr val="3333CC"/>
                </a:solidFill>
                <a:cs typeface="Times New Roman" pitchFamily="18" charset="0"/>
              </a:rPr>
              <a:t>Is done by determining the urine osmolality &amp; then comparing this to the plasma.</a:t>
            </a:r>
            <a:endParaRPr lang="en-US" sz="2900" dirty="0" smtClean="0">
              <a:solidFill>
                <a:srgbClr val="3333CC"/>
              </a:solidFill>
              <a:latin typeface="+mj-lt"/>
            </a:endParaRPr>
          </a:p>
          <a:p>
            <a:pPr lvl="1" algn="l" rtl="0">
              <a:lnSpc>
                <a:spcPct val="135000"/>
              </a:lnSpc>
              <a:buFont typeface="Comic Sans MS" pitchFamily="66" charset="0"/>
              <a:buChar char="–"/>
            </a:pPr>
            <a:r>
              <a:rPr lang="en-US" sz="29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Is highly affected by renal diseases.</a:t>
            </a:r>
            <a:r>
              <a:rPr lang="en-US" sz="2900" dirty="0" smtClean="0">
                <a:solidFill>
                  <a:srgbClr val="3333CC"/>
                </a:solidFill>
                <a:cs typeface="Times New Roman" pitchFamily="18" charset="0"/>
              </a:rPr>
              <a:t> (the ability to concentrate the urine is affected )</a:t>
            </a:r>
          </a:p>
          <a:p>
            <a:pPr lvl="1" algn="l" rtl="0">
              <a:lnSpc>
                <a:spcPct val="135000"/>
              </a:lnSpc>
              <a:buNone/>
            </a:pPr>
            <a:r>
              <a:rPr lang="en-US" sz="2900" dirty="0" smtClean="0">
                <a:solidFill>
                  <a:srgbClr val="3333CC"/>
                </a:solidFill>
                <a:cs typeface="Times New Roman" pitchFamily="18" charset="0"/>
              </a:rPr>
              <a:t>     </a:t>
            </a:r>
            <a:r>
              <a:rPr lang="en-US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So, urine osmolality serves as </a:t>
            </a:r>
            <a:r>
              <a:rPr lang="en-US" sz="2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general marker of tubular function. </a:t>
            </a:r>
            <a:endParaRPr lang="en-US" sz="29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lvl="1" algn="l" rtl="0">
              <a:lnSpc>
                <a:spcPct val="135000"/>
              </a:lnSpc>
              <a:buFont typeface="Comic Sans MS" pitchFamily="66" charset="0"/>
              <a:buChar char="–"/>
            </a:pPr>
            <a:endParaRPr lang="en-US" sz="26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lvl="1" algn="l" rtl="0" eaLnBrk="1" hangingPunct="1">
              <a:lnSpc>
                <a:spcPct val="135000"/>
              </a:lnSpc>
              <a:buNone/>
            </a:pP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lvl="1" algn="l" rtl="0" eaLnBrk="1" hangingPunct="1">
              <a:lnSpc>
                <a:spcPct val="135000"/>
              </a:lnSpc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Results of urine osmolality</a:t>
            </a:r>
          </a:p>
          <a:p>
            <a:pPr lvl="1" algn="l" rtl="0" eaLnBrk="1" hangingPunct="1">
              <a:lnSpc>
                <a:spcPct val="135000"/>
              </a:lnSpc>
              <a:buFont typeface="Comic Sans MS" pitchFamily="66" charset="0"/>
              <a:buChar char="–"/>
            </a:pPr>
            <a:r>
              <a:rPr lang="en-US" sz="24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If the urine osmolality is </a:t>
            </a:r>
            <a:r>
              <a:rPr lang="en-US" sz="24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600 </a:t>
            </a:r>
            <a:r>
              <a:rPr lang="en-US" sz="2400" u="sng" dirty="0" err="1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mosm</a:t>
            </a:r>
            <a:r>
              <a:rPr lang="en-US" sz="24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/kg or more</a:t>
            </a:r>
            <a:r>
              <a:rPr lang="en-US" sz="24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, tubular function is usually regarded as </a:t>
            </a:r>
            <a:r>
              <a:rPr lang="en-US" sz="24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intact </a:t>
            </a:r>
          </a:p>
          <a:p>
            <a:pPr lvl="1" algn="l" rtl="0" eaLnBrk="1" hangingPunct="1">
              <a:lnSpc>
                <a:spcPct val="135000"/>
              </a:lnSpc>
              <a:buFont typeface="Comic Sans MS" pitchFamily="66" charset="0"/>
              <a:buChar char="–"/>
            </a:pPr>
            <a:r>
              <a:rPr lang="en-US" sz="24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When the urine osmolality </a:t>
            </a:r>
            <a:r>
              <a:rPr lang="en-US" sz="24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does not differ</a:t>
            </a:r>
            <a:r>
              <a:rPr lang="en-US" sz="24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greatly from plasma (urine: plasma osmolality ratio=1), the renal tubules are not reabsorbing water (due to a tubular disease)</a:t>
            </a:r>
          </a:p>
          <a:p>
            <a:pPr lvl="1" algn="l" rtl="0" eaLnBrk="1" hangingPunct="1">
              <a:lnSpc>
                <a:spcPct val="135000"/>
              </a:lnSpc>
              <a:buFont typeface="Comic Sans MS" pitchFamily="66" charset="0"/>
              <a:buChar char="–"/>
            </a:pPr>
            <a:endParaRPr lang="en-GB" sz="24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algn="l" rtl="0" eaLnBrk="1" hangingPunct="1"/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83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4572000"/>
          </a:xfrm>
        </p:spPr>
        <p:txBody>
          <a:bodyPr/>
          <a:lstStyle/>
          <a:p>
            <a:pPr algn="l" rtl="0">
              <a:buClrTx/>
              <a:buNone/>
            </a:pPr>
            <a:endParaRPr lang="en-US" sz="20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Tx/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 patient with polyuria due to chronic renal failure is unable to produce </a:t>
            </a:r>
          </a:p>
          <a:p>
            <a:pPr algn="l" rtl="0">
              <a:buClrTx/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either a dilute or concentrated urine</a:t>
            </a:r>
          </a:p>
          <a:p>
            <a:pPr algn="l" rtl="0">
              <a:buClrTx/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Instead urine osmolality is generally within 50 mmol/kg of the plasma </a:t>
            </a:r>
          </a:p>
          <a:p>
            <a:pPr algn="l" rtl="0">
              <a:buClrTx/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osmolality</a:t>
            </a:r>
            <a:endParaRPr lang="en-US" sz="2000" dirty="0">
              <a:solidFill>
                <a:srgbClr val="3333CC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marL="342900" indent="-342900" rtl="0" eaLnBrk="1" hangingPunct="1"/>
            <a:r>
              <a:rPr lang="en-US" sz="36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Urine osmolality </a:t>
            </a:r>
            <a:r>
              <a:rPr lang="en-US" sz="2200" dirty="0" smtClean="0">
                <a:solidFill>
                  <a:srgbClr val="FF0000"/>
                </a:solidFill>
                <a:cs typeface="Times New Roman" pitchFamily="18" charset="0"/>
              </a:rPr>
              <a:t>cont.  </a:t>
            </a:r>
            <a:r>
              <a:rPr lang="en-US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</a:br>
            <a:endParaRPr lang="en-US" sz="2200" dirty="0" smtClean="0">
              <a:solidFill>
                <a:srgbClr val="000000"/>
              </a:solidFill>
              <a:latin typeface="Franklin Gothic Boo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81000" y="1828800"/>
            <a:ext cx="8534400" cy="2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3975" indent="-53975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512763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Normally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: 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Glomerular  filtrate contains about 30mg/</a:t>
            </a:r>
            <a:r>
              <a:rPr lang="en-US" sz="1800" dirty="0" err="1" smtClean="0">
                <a:solidFill>
                  <a:srgbClr val="3333CC"/>
                </a:solidFill>
                <a:latin typeface="+mj-lt"/>
              </a:rPr>
              <a:t>Litre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protein; this corresponds to a total 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  filtered  load of about </a:t>
            </a: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5g/24hours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 Since only less than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200 mg protein </a:t>
            </a:r>
            <a:r>
              <a:rPr lang="en-US" sz="1800" dirty="0" smtClean="0">
                <a:solidFill>
                  <a:srgbClr val="3333CC"/>
                </a:solidFill>
                <a:latin typeface="+mj-lt"/>
              </a:rPr>
              <a:t>is normally excreted in the urine each day,  </a:t>
            </a: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tubular </a:t>
            </a:r>
          </a:p>
          <a:p>
            <a:pPr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reabsorption must be very efficient 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533400" y="533400"/>
            <a:ext cx="8001000" cy="8683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Proteinuria</a:t>
            </a:r>
            <a:endParaRPr kumimoji="0" lang="ar-EG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994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>
          <a:xfrm>
            <a:off x="0" y="1371600"/>
            <a:ext cx="9220200" cy="2514600"/>
          </a:xfrm>
        </p:spPr>
        <p:txBody>
          <a:bodyPr>
            <a:normAutofit fontScale="92500" lnSpcReduction="10000"/>
          </a:bodyPr>
          <a:lstStyle/>
          <a:p>
            <a:pPr lvl="1" algn="l" rtl="0" eaLnBrk="1" hangingPunct="1">
              <a:lnSpc>
                <a:spcPct val="90000"/>
              </a:lnSpc>
              <a:buClrTx/>
              <a:buNone/>
            </a:pPr>
            <a:r>
              <a:rPr lang="en-GB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Normal  protein </a:t>
            </a:r>
            <a:r>
              <a:rPr lang="en-GB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amount </a:t>
            </a:r>
            <a:r>
              <a:rPr lang="en-GB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 urine is &lt; 200 mg/24hours urine collection</a:t>
            </a:r>
          </a:p>
          <a:p>
            <a:pPr lvl="1" algn="l" rtl="0">
              <a:lnSpc>
                <a:spcPct val="90000"/>
              </a:lnSpc>
              <a:buNone/>
            </a:pPr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Quantitative urine protein measurements should always be made on complete </a:t>
            </a:r>
          </a:p>
          <a:p>
            <a:pPr lvl="1" algn="l" rtl="0">
              <a:lnSpc>
                <a:spcPct val="90000"/>
              </a:lnSpc>
              <a:buNone/>
            </a:pPr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24-hour urine collections.</a:t>
            </a:r>
          </a:p>
          <a:p>
            <a:pPr lvl="1" algn="l" rtl="0" eaLnBrk="1" hangingPunct="1">
              <a:lnSpc>
                <a:spcPct val="90000"/>
              </a:lnSpc>
              <a:buClrTx/>
              <a:buNone/>
            </a:pPr>
            <a:r>
              <a:rPr lang="en-GB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</a:p>
          <a:p>
            <a:pPr lvl="1" algn="l" rtl="0" eaLnBrk="1" hangingPunct="1">
              <a:lnSpc>
                <a:spcPct val="90000"/>
              </a:lnSpc>
              <a:buClrTx/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Types of proteinuria</a:t>
            </a:r>
          </a:p>
          <a:p>
            <a:pPr lvl="3" algn="l" rtl="0" eaLnBrk="1" hangingPunct="1">
              <a:lnSpc>
                <a:spcPct val="90000"/>
              </a:lnSpc>
              <a:buClrTx/>
              <a:buNone/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Glomerular proteinuria </a:t>
            </a:r>
          </a:p>
          <a:p>
            <a:pPr lvl="3" algn="l" rtl="0" eaLnBrk="1" hangingPunct="1">
              <a:lnSpc>
                <a:spcPct val="90000"/>
              </a:lnSpc>
              <a:buClrTx/>
              <a:buNone/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Tubular proteinuria </a:t>
            </a:r>
          </a:p>
          <a:p>
            <a:pPr lvl="3" algn="l" rtl="0" eaLnBrk="1" hangingPunct="1">
              <a:lnSpc>
                <a:spcPct val="90000"/>
              </a:lnSpc>
              <a:buClrTx/>
              <a:buNone/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Overflow proteinuria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 </a:t>
            </a:r>
            <a:endParaRPr lang="en-GB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" t="5563" r="2283"/>
          <a:stretch>
            <a:fillRect/>
          </a:stretch>
        </p:blipFill>
        <p:spPr bwMode="auto">
          <a:xfrm>
            <a:off x="685800" y="3962400"/>
            <a:ext cx="7391400" cy="236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86836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Proteinuria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275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Is caused by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increased filtration of high molecular weight proteins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(such as albumin) across the glomerular capillary wall. </a:t>
            </a:r>
          </a:p>
          <a:p>
            <a:pPr algn="l" rtl="0" eaLnBrk="1" hangingPunct="1">
              <a:buClrTx/>
              <a:buFont typeface="Wingdings" pitchFamily="2" charset="2"/>
              <a:buChar char="§"/>
            </a:pPr>
            <a:r>
              <a:rPr lang="en-US" sz="2000" i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Example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:</a:t>
            </a:r>
          </a:p>
          <a:p>
            <a:pPr algn="l" rtl="0" eaLnBrk="1" hangingPunct="1">
              <a:buClrTx/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1- </a:t>
            </a:r>
            <a:r>
              <a:rPr lang="en-US" sz="2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D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iabetic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nephropathy </a:t>
            </a:r>
            <a:endParaRPr lang="en-US" sz="20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l" rtl="0" eaLnBrk="1" hangingPunct="1">
              <a:buClrTx/>
              <a:buNone/>
            </a:pPr>
            <a:r>
              <a:rPr lang="en-US" sz="2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 2- Nephrotic syndrome</a:t>
            </a:r>
            <a:endParaRPr lang="en-US" sz="20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Glomerular Proteinuria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658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609600"/>
            <a:ext cx="7467600" cy="7694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Diseases</a:t>
            </a:r>
            <a:endParaRPr lang="ar-EG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8382000" cy="45858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88938" indent="-388938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</a:pPr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</a:rPr>
              <a:t>Overview</a:t>
            </a:r>
          </a:p>
          <a:p>
            <a:pPr marL="388938" indent="-388938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</a:pP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1- Many renal diseases  affect renal functions </a:t>
            </a:r>
          </a:p>
          <a:p>
            <a:pPr marL="388938" indent="-388938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</a:pP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2- In some renal  diseases, </a:t>
            </a:r>
            <a:r>
              <a:rPr lang="en-GB" sz="2000" b="1" u="sng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several</a:t>
            </a: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 functions are affected </a:t>
            </a:r>
          </a:p>
          <a:p>
            <a:pPr marL="388938" indent="-388938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</a:pP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3- In other renal diseases, there is </a:t>
            </a:r>
            <a:r>
              <a:rPr lang="en-GB" sz="2000" b="1" u="sng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selective</a:t>
            </a: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 impairment of </a:t>
            </a:r>
          </a:p>
          <a:p>
            <a:pPr marL="388938" indent="-388938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</a:pP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     </a:t>
            </a:r>
            <a:r>
              <a:rPr lang="en-GB" sz="2000" b="1" u="sng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glomerular</a:t>
            </a: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 function or one or more of the </a:t>
            </a:r>
            <a:r>
              <a:rPr lang="en-GB" sz="2000" b="1" u="sng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tubular</a:t>
            </a: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 functions</a:t>
            </a:r>
          </a:p>
          <a:p>
            <a:pPr marL="388938" indent="-388938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  <a:buFont typeface="Wingdings" pitchFamily="2" charset="2"/>
              <a:buChar char="q"/>
            </a:pPr>
            <a:endParaRPr lang="en-GB" sz="2000" b="1" dirty="0" smtClean="0">
              <a:solidFill>
                <a:srgbClr val="3333CC"/>
              </a:solidFill>
              <a:latin typeface="Tahoma" pitchFamily="34" charset="0"/>
              <a:ea typeface="Tahoma" pitchFamily="34" charset="0"/>
            </a:endParaRPr>
          </a:p>
          <a:p>
            <a:pPr marL="388938" indent="-388938" algn="ctr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</a:pPr>
            <a:r>
              <a:rPr lang="en-GB" sz="2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Most  types of renal diseases cause</a:t>
            </a:r>
            <a:r>
              <a:rPr lang="ar-EG" sz="2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GB" sz="2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destruction of</a:t>
            </a:r>
          </a:p>
          <a:p>
            <a:pPr marL="388938" indent="-388938" algn="ctr">
              <a:spcBef>
                <a:spcPct val="50000"/>
              </a:spcBef>
              <a:buClr>
                <a:schemeClr val="bg1">
                  <a:lumMod val="95000"/>
                  <a:lumOff val="5000"/>
                </a:schemeClr>
              </a:buClr>
            </a:pPr>
            <a:r>
              <a:rPr lang="en-GB" sz="28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complete nephron </a:t>
            </a:r>
            <a:r>
              <a:rPr lang="en-US" sz="2000" dirty="0" smtClean="0">
                <a:solidFill>
                  <a:schemeClr val="tx2">
                    <a:satMod val="200000"/>
                  </a:schemeClr>
                </a:solidFill>
                <a:latin typeface="Arial" charset="0"/>
              </a:rPr>
              <a:t/>
            </a:r>
            <a:br>
              <a:rPr lang="en-US" sz="2000" dirty="0" smtClean="0">
                <a:solidFill>
                  <a:schemeClr val="tx2">
                    <a:satMod val="200000"/>
                  </a:schemeClr>
                </a:solidFill>
                <a:latin typeface="Arial" charset="0"/>
              </a:rPr>
            </a:br>
            <a:r>
              <a:rPr lang="en-GB" sz="2000" b="1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</a:rPr>
              <a:t> </a:t>
            </a:r>
          </a:p>
          <a:p>
            <a:endParaRPr lang="ar-E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10600" cy="4953000"/>
          </a:xfrm>
        </p:spPr>
        <p:txBody>
          <a:bodyPr>
            <a:noAutofit/>
          </a:bodyPr>
          <a:lstStyle/>
          <a:p>
            <a:pPr marL="320040" indent="-320040" algn="l" rtl="0"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Overview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Low molecular weight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molecules such as smaller  proteins (ß2-microglobulin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, immunoglobulin light chains, retinol-binding protein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) &amp;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amino acids  have molecular weights that are generally less than 25,000 in comparison to the 69,000 molecular weight of albumin. 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en-US" sz="8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Normally</a:t>
            </a:r>
            <a:endParaRPr lang="en-US" sz="20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None/>
              <a:defRPr/>
            </a:pP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 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Smaller molecules (including smaller proteins &amp; amino acids) can be </a:t>
            </a:r>
            <a:r>
              <a:rPr lang="en-US" sz="1800" u="sng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filtered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across the glomeruli &amp; are then almost </a:t>
            </a:r>
            <a:r>
              <a:rPr lang="en-US" sz="1800" u="sng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completely reabsorbed 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in the proximal tubule.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en-US" sz="8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 tubular diseases: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None/>
              <a:defRPr/>
            </a:pP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Interference with proximal tubular reabsorption can lead to increased excretion of these smaller proteins &amp; amino acids (</a:t>
            </a:r>
            <a:r>
              <a:rPr lang="en-US" sz="1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aminoaciduria</a:t>
            </a: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)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None/>
              <a:defRPr/>
            </a:pPr>
            <a:r>
              <a:rPr lang="en-US" sz="18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N.B. aminoaciduria due to inborn errors of amino acids metabolism must be excluded to diagnose tubular defects.</a:t>
            </a:r>
            <a:endParaRPr 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Tubular Proteinuria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526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58200" cy="44958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Increased excretion of low molecular weight proteins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can occur with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marked overproduction of a particular protein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, leading to increased glomerular filtration and excretion of this protein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This is due to (almost all causes):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 1-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Immunoglobulin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light chains in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multiple myeloma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 2- </a:t>
            </a:r>
            <a:r>
              <a:rPr lang="en-US" sz="2000" dirty="0" err="1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lysozymes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in acute </a:t>
            </a:r>
            <a:r>
              <a:rPr lang="en-US" sz="2000" dirty="0" err="1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myelomonocytic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leukemia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&amp; in </a:t>
            </a:r>
            <a:r>
              <a:rPr lang="en-US" sz="2000" b="1" dirty="0" err="1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rhabdomyolysis</a:t>
            </a:r>
            <a:endParaRPr lang="en-US" sz="20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 3-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Hemoglobin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in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intravascular hemolysis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Overflow Proteinuria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85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causes of renal diseases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667000"/>
            <a:ext cx="78486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1- Pre-renal diseases</a:t>
            </a:r>
          </a:p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2- Glomerular diseases</a:t>
            </a:r>
          </a:p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3- Tubular &amp; interstitial diseases</a:t>
            </a:r>
          </a:p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4- Obstructive uropathies 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923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5105400"/>
          </a:xfrm>
        </p:spPr>
        <p:txBody>
          <a:bodyPr>
            <a:normAutofit/>
          </a:bodyPr>
          <a:lstStyle/>
          <a:p>
            <a:pPr marL="320040" indent="-320040" algn="l" rtl="0">
              <a:defRPr/>
            </a:pPr>
            <a:r>
              <a:rPr lang="en-US" sz="28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The two major causes of reduced renal perfusion:</a:t>
            </a:r>
          </a:p>
          <a:p>
            <a:pPr marL="320040" indent="-320040" algn="l" rtl="0"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   Volume depletion (reduced volume of blood to the glomeruli)</a:t>
            </a:r>
          </a:p>
          <a:p>
            <a:pPr marL="320040" indent="-320040" algn="l" rtl="0"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   and/or relative hypotension</a:t>
            </a:r>
          </a:p>
          <a:p>
            <a:pPr marL="320040" indent="-320040" algn="l" rtl="0">
              <a:defRPr/>
            </a:pPr>
            <a:endParaRPr lang="en-US" sz="20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>
              <a:defRPr/>
            </a:pPr>
            <a:r>
              <a:rPr lang="en-US" sz="2000" dirty="0" err="1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Prerenal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disease is most commonly associated with </a:t>
            </a:r>
            <a:r>
              <a:rPr lang="en-US" sz="2000" b="1" u="sng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an</a:t>
            </a:r>
            <a:r>
              <a:rPr lang="en-US" sz="2000" u="sng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b="1" u="sng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acute time course</a:t>
            </a:r>
            <a:r>
              <a:rPr lang="en-US" sz="2000" b="1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. </a:t>
            </a:r>
          </a:p>
          <a:p>
            <a:pPr marL="320040" indent="-320040" algn="l" rtl="0"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However, among patients with chronic kidney disease, the addition of a </a:t>
            </a:r>
            <a:r>
              <a:rPr lang="en-US" sz="2000" dirty="0" err="1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prerenal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process may result in acute renal dysfunction</a:t>
            </a:r>
          </a:p>
          <a:p>
            <a:pPr marL="320040" indent="-320040" algn="l" rtl="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2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Pre-renal diseases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69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4854608"/>
          </a:xfrm>
        </p:spPr>
        <p:txBody>
          <a:bodyPr>
            <a:normAutofit fontScale="55000" lnSpcReduction="20000"/>
          </a:bodyPr>
          <a:lstStyle/>
          <a:p>
            <a:pPr marL="320040" indent="-32004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Causes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: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Idiopathic </a:t>
            </a:r>
          </a:p>
          <a:p>
            <a:pPr marL="320040" indent="-320040" algn="l" rtl="0">
              <a:buSzPct val="99000"/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Secondary: neoplasia, autoimmune disease, drugs, </a:t>
            </a:r>
            <a:r>
              <a:rPr lang="en-US" dirty="0" smtClean="0">
                <a:solidFill>
                  <a:srgbClr val="3333CC"/>
                </a:solidFill>
                <a:cs typeface="Times New Roman" pitchFamily="18" charset="0"/>
              </a:rPr>
              <a:t>infections, 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genetic 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§"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Two general patterns </a:t>
            </a:r>
            <a:r>
              <a:rPr lang="en-US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(with considerable overlap in some diseases) are seen:</a:t>
            </a: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§"/>
              <a:defRPr/>
            </a:pPr>
            <a:endParaRPr lang="en-US" sz="32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§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Nephritic pattern</a:t>
            </a:r>
            <a:endParaRPr lang="en-US" sz="32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Associated with </a:t>
            </a: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inflammation</a:t>
            </a: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on histological examination </a:t>
            </a: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Urine</a:t>
            </a: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:</a:t>
            </a: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Active</a:t>
            </a: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urine sediment with RBCs, WBCs, granular, red cell &amp; other cellular casts </a:t>
            </a: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Variable degree of proteinuria (mild to moderate in most cases).</a:t>
            </a: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§"/>
              <a:defRPr/>
            </a:pPr>
            <a:endParaRPr lang="en-US" sz="32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§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Nephrotic pattern</a:t>
            </a:r>
            <a:endParaRPr lang="en-US" sz="32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Not</a:t>
            </a: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associated with inflammation on histological examination</a:t>
            </a:r>
          </a:p>
          <a:p>
            <a:pPr marL="640080" lvl="1" indent="-274320" algn="l" rtl="0">
              <a:buSzPct val="99000"/>
              <a:buNone/>
              <a:defRPr/>
            </a:pPr>
            <a:r>
              <a:rPr lang="en-US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Urine:   </a:t>
            </a: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Proteinuria (moderate to severe . Most cases heavy proteinuria)</a:t>
            </a:r>
            <a:endParaRPr lang="en-US" sz="32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640080" lvl="1" indent="-274320" algn="l" rtl="0" eaLnBrk="1" fontAlgn="auto" hangingPunct="1">
              <a:spcAft>
                <a:spcPts val="0"/>
              </a:spcAft>
              <a:buClrTx/>
              <a:buSzPct val="99000"/>
              <a:buNone/>
              <a:defRPr/>
            </a:pP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An </a:t>
            </a: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inactive</a:t>
            </a: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urine sediment with </a:t>
            </a:r>
            <a:r>
              <a:rPr lang="en-US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few</a:t>
            </a:r>
            <a:r>
              <a:rPr lang="en-US" sz="32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RBCs  &amp;WBCs cells or casts.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SzPct val="99000"/>
              <a:buFont typeface="Wingdings" pitchFamily="2" charset="2"/>
              <a:buChar char="q"/>
              <a:defRPr/>
            </a:pPr>
            <a:endParaRPr lang="en-US" sz="31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Glomerular diseases</a:t>
            </a:r>
            <a:endParaRPr lang="ar-E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350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72000"/>
          </a:xfrm>
        </p:spPr>
        <p:txBody>
          <a:bodyPr>
            <a:normAutofit/>
          </a:bodyPr>
          <a:lstStyle/>
          <a:p>
            <a:pPr algn="l" rtl="0" eaLnBrk="1" hangingPunct="1">
              <a:buClrTx/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The tubular and interstitial diseases affecting the kidney can be divided into </a:t>
            </a:r>
          </a:p>
          <a:p>
            <a:pPr algn="l" rtl="0" eaLnBrk="1" hangingPunct="1">
              <a:buClrTx/>
              <a:buNone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those that produce acute and chronic disease:</a:t>
            </a:r>
          </a:p>
          <a:p>
            <a:pPr lvl="1" algn="l" rtl="0" eaLnBrk="1" hangingPunct="1">
              <a:buClrTx/>
              <a:buFont typeface="Wingdings" pitchFamily="2" charset="2"/>
              <a:buChar char="§"/>
            </a:pPr>
            <a:r>
              <a:rPr lang="en-US" sz="2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cute tubulointerstitial disorders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as acute tubular necrosis</a:t>
            </a:r>
          </a:p>
          <a:p>
            <a:pPr lvl="1" algn="l" rtl="0" eaLnBrk="1" hangingPunct="1">
              <a:buClrTx/>
              <a:buFont typeface="Wingdings" pitchFamily="2" charset="2"/>
              <a:buChar char="§"/>
            </a:pPr>
            <a:r>
              <a:rPr lang="en-US" sz="2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C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hronic tubulointerstitial disorders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as polycystic kidney disease</a:t>
            </a:r>
          </a:p>
          <a:p>
            <a:pPr algn="l" rtl="0" eaLnBrk="1" hangingPunct="1">
              <a:buClrTx/>
            </a:pPr>
            <a:endParaRPr lang="en-US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Tubular &amp;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nterstitial diseases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04800" y="3505200"/>
            <a:ext cx="8229600" cy="1143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Obstructive Uropathy</a:t>
            </a:r>
            <a:endParaRPr kumimoji="0" lang="ar-EG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48006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Obstruction to the flow of urine can occur anywhere from the renal pelvis to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the urethra.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79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10600" cy="3810000"/>
          </a:xfrm>
        </p:spPr>
        <p:txBody>
          <a:bodyPr>
            <a:normAutofit fontScale="85000" lnSpcReduction="20000"/>
          </a:bodyPr>
          <a:lstStyle/>
          <a:p>
            <a:pPr marL="320040" indent="-320040" algn="l" rtl="0" eaLnBrk="1" fontAlgn="auto" hangingPunct="1">
              <a:spcAft>
                <a:spcPts val="0"/>
              </a:spcAft>
              <a:buClrTx/>
              <a:buNone/>
              <a:defRPr/>
            </a:pPr>
            <a:endParaRPr lang="en-US" sz="2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None/>
              <a:defRPr/>
            </a:pP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The </a:t>
            </a:r>
            <a:r>
              <a:rPr lang="en-US" sz="2000" b="1" dirty="0" err="1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nephrotic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syndrome is caused by renal diseases that increase the permeability across the </a:t>
            </a:r>
          </a:p>
          <a:p>
            <a:pPr marL="320040" indent="-320040" algn="l" rtl="0" eaLnBrk="1" fontAlgn="auto" hangingPunct="1">
              <a:spcAft>
                <a:spcPts val="0"/>
              </a:spcAft>
              <a:buClrTx/>
              <a:buNone/>
              <a:defRPr/>
            </a:pP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glomerular filtration barrier.</a:t>
            </a: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It is classically characterized </a:t>
            </a:r>
            <a:r>
              <a:rPr lang="en-US" sz="2000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by </a:t>
            </a:r>
            <a:r>
              <a:rPr lang="en-US" sz="2000" b="1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four clinical features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, but the </a:t>
            </a:r>
            <a:r>
              <a:rPr lang="en-US" sz="2000" b="1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first two are used diagnostically </a:t>
            </a: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because the last two may not be seen in all patients.</a:t>
            </a: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endParaRPr lang="en-US" sz="20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1-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Proteinuria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: Urinary protein excretion greater than 50 mg/kg </a:t>
            </a:r>
            <a:r>
              <a:rPr lang="en-US" sz="2000" dirty="0">
                <a:solidFill>
                  <a:srgbClr val="3333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per day (heavy proteinuria)</a:t>
            </a: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endParaRPr lang="en-US" sz="20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2-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Hypoalbuminaemia</a:t>
            </a:r>
            <a:r>
              <a:rPr lang="en-US" sz="20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: 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Serum albumin concentration less than 3 g/</a:t>
            </a:r>
            <a:r>
              <a:rPr lang="en-US" sz="2000" dirty="0" err="1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dL</a:t>
            </a: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 (30 g/L)</a:t>
            </a: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endParaRPr lang="en-US" sz="20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3-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Edema</a:t>
            </a:r>
            <a:endParaRPr lang="en-US" sz="2000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endParaRPr lang="en-US" sz="2000" dirty="0" smtClean="0">
              <a:solidFill>
                <a:srgbClr val="3333CC"/>
              </a:solidFill>
              <a:latin typeface="+mj-lt"/>
              <a:cs typeface="Times New Roman" pitchFamily="18" charset="0"/>
            </a:endParaRPr>
          </a:p>
          <a:p>
            <a:pPr marL="320040" indent="-320040" algn="l" rtl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cs typeface="Times New Roman" pitchFamily="18" charset="0"/>
              </a:rPr>
              <a:t>4-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Hyperlipidemia: increased cholesterol in blood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Nephrotic syndrome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419600"/>
            <a:ext cx="2666059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90600" y="5715000"/>
            <a:ext cx="371698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Nephrotic syndrome is diagnosed by: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 Proteins Electrophoresis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341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1219201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Biochemical Investigations of kidney Functions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1503</TotalTime>
  <Words>2185</Words>
  <Application>Microsoft Office PowerPoint</Application>
  <PresentationFormat>On-screen Show (4:3)</PresentationFormat>
  <Paragraphs>307</Paragraphs>
  <Slides>31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1_Office Theme</vt:lpstr>
      <vt:lpstr>Kidney Function Tests</vt:lpstr>
      <vt:lpstr>PowerPoint Presentation</vt:lpstr>
      <vt:lpstr>PowerPoint Presentation</vt:lpstr>
      <vt:lpstr>Major causes of renal diseases</vt:lpstr>
      <vt:lpstr>Pre-renal diseases</vt:lpstr>
      <vt:lpstr>Glomerular diseases</vt:lpstr>
      <vt:lpstr>Tubular &amp; interstitial diseases</vt:lpstr>
      <vt:lpstr>Nephrotic syndrome</vt:lpstr>
      <vt:lpstr>PowerPoint Presentation</vt:lpstr>
      <vt:lpstr>Indications for assessing renal functions</vt:lpstr>
      <vt:lpstr>Assessment of Kidney Functions</vt:lpstr>
      <vt:lpstr>Biochemical Investigations  of Glomerular Functions</vt:lpstr>
      <vt:lpstr>PowerPoint Presentation</vt:lpstr>
      <vt:lpstr>PowerPoint Presentation</vt:lpstr>
      <vt:lpstr>PowerPoint Presentation</vt:lpstr>
      <vt:lpstr>Measurement of glomerular Filtration Rate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Biochemical Investigations  of Tubular Functions cont.</vt:lpstr>
      <vt:lpstr>  Urine osmolality   </vt:lpstr>
      <vt:lpstr> Urine osmolality cont.   </vt:lpstr>
      <vt:lpstr>PowerPoint Presentation</vt:lpstr>
      <vt:lpstr>Proteinuria</vt:lpstr>
      <vt:lpstr>Glomerular Proteinuria</vt:lpstr>
      <vt:lpstr>Tubular Proteinuria</vt:lpstr>
      <vt:lpstr>Overflow Proteinuria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Kidney Function Testing</dc:title>
  <dc:creator>User</dc:creator>
  <cp:lastModifiedBy>Sherif Saleh</cp:lastModifiedBy>
  <cp:revision>192</cp:revision>
  <dcterms:created xsi:type="dcterms:W3CDTF">2006-08-16T00:00:00Z</dcterms:created>
  <dcterms:modified xsi:type="dcterms:W3CDTF">2013-04-14T09:47:29Z</dcterms:modified>
</cp:coreProperties>
</file>